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1"/>
    <p:sldMasterId id="2147483660" r:id="rId2"/>
    <p:sldMasterId id="2147483687" r:id="rId3"/>
    <p:sldMasterId id="2147483688" r:id="rId4"/>
  </p:sldMasterIdLst>
  <p:notesMasterIdLst>
    <p:notesMasterId r:id="rId28"/>
  </p:notesMasterIdLst>
  <p:handoutMasterIdLst>
    <p:handoutMasterId r:id="rId29"/>
  </p:handoutMasterIdLst>
  <p:sldIdLst>
    <p:sldId id="279" r:id="rId5"/>
    <p:sldId id="284" r:id="rId6"/>
    <p:sldId id="293" r:id="rId7"/>
    <p:sldId id="299" r:id="rId8"/>
    <p:sldId id="305" r:id="rId9"/>
    <p:sldId id="727" r:id="rId10"/>
    <p:sldId id="728" r:id="rId11"/>
    <p:sldId id="295" r:id="rId12"/>
    <p:sldId id="729" r:id="rId13"/>
    <p:sldId id="296" r:id="rId14"/>
    <p:sldId id="730" r:id="rId15"/>
    <p:sldId id="731" r:id="rId16"/>
    <p:sldId id="732" r:id="rId17"/>
    <p:sldId id="733" r:id="rId18"/>
    <p:sldId id="298" r:id="rId19"/>
    <p:sldId id="297" r:id="rId20"/>
    <p:sldId id="294" r:id="rId21"/>
    <p:sldId id="300" r:id="rId22"/>
    <p:sldId id="301" r:id="rId23"/>
    <p:sldId id="304" r:id="rId24"/>
    <p:sldId id="302" r:id="rId25"/>
    <p:sldId id="303" r:id="rId26"/>
    <p:sldId id="29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phen Muessig" initials="SM" lastIdx="1" clrIdx="0">
    <p:extLst>
      <p:ext uri="{19B8F6BF-5375-455C-9EA6-DF929625EA0E}">
        <p15:presenceInfo xmlns:p15="http://schemas.microsoft.com/office/powerpoint/2012/main" userId="S::783655@derby.ac.uk::7cbef656-c224-4823-a7ca-5bdfffe5167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9668"/>
    <a:srgbClr val="E83A5F"/>
    <a:srgbClr val="9DA0A1"/>
    <a:srgbClr val="CECFD0"/>
    <a:srgbClr val="EDF4F5"/>
    <a:srgbClr val="FEFB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080" autoAdjust="0"/>
    <p:restoredTop sz="67643"/>
  </p:normalViewPr>
  <p:slideViewPr>
    <p:cSldViewPr snapToGrid="0" showGuides="1">
      <p:cViewPr varScale="1">
        <p:scale>
          <a:sx n="74" d="100"/>
          <a:sy n="74" d="100"/>
        </p:scale>
        <p:origin x="644" y="36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5" d="100"/>
          <a:sy n="85" d="100"/>
        </p:scale>
        <p:origin x="379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an Reiff-Marganiec" userId="01d46c1f-18bd-4200-a0f3-6735a5e2e25c" providerId="ADAL" clId="{9A5D1434-5726-449C-B3A5-66B9215BB930}"/>
    <pc:docChg chg="delSld">
      <pc:chgData name="Stephan Reiff-Marganiec" userId="01d46c1f-18bd-4200-a0f3-6735a5e2e25c" providerId="ADAL" clId="{9A5D1434-5726-449C-B3A5-66B9215BB930}" dt="2024-09-30T07:09:22.459" v="0" actId="47"/>
      <pc:docMkLst>
        <pc:docMk/>
      </pc:docMkLst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794871873" sldId="271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2802074533" sldId="283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428468651" sldId="285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1826761894" sldId="286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1938419084" sldId="287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472664046" sldId="288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2699463576" sldId="289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4126226773" sldId="290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3419621527" sldId="291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1938717991" sldId="305"/>
        </pc:sldMkLst>
      </pc:sldChg>
      <pc:sldChg chg="del">
        <pc:chgData name="Stephan Reiff-Marganiec" userId="01d46c1f-18bd-4200-a0f3-6735a5e2e25c" providerId="ADAL" clId="{9A5D1434-5726-449C-B3A5-66B9215BB930}" dt="2024-09-30T07:09:22.459" v="0" actId="47"/>
        <pc:sldMkLst>
          <pc:docMk/>
          <pc:sldMk cId="4292963931" sldId="30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604652-5E11-4230-9000-8C35082972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5CF6F-D16A-4F0E-B917-05BE8D0834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A0036-09DF-4D2A-AEFF-E9AB792F28D5}" type="datetimeFigureOut">
              <a:rPr lang="en-GB" smtClean="0"/>
              <a:t>24/09/2025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6F2FA1-71D1-470E-B479-A40F328294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1055A2-8A6C-43FA-9F2D-E10D53E42C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8236D-37A7-43F7-9CEB-34F295D13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4094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jpg>
</file>

<file path=ppt/media/image2.jpeg>
</file>

<file path=ppt/media/image20.jp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574208-728D-D446-8F2A-557B5FF9CB05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4B9F09-74A6-D04B-8146-D9B1DE984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636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787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BA7CF0-36FA-4E79-C450-9230CD298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71AD61-DB73-4404-B812-1AF0812FF9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5B491B-E57A-71C6-20F0-60951ECDE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Pure</a:t>
            </a:r>
          </a:p>
          <a:p>
            <a:pPr algn="just"/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Haskell expressions are always </a:t>
            </a:r>
            <a:r>
              <a:rPr lang="en-GB" b="0" i="1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referentially transparent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No mutation! Everything (variables, data structures…) is </a:t>
            </a:r>
            <a:r>
              <a:rPr lang="en-GB" b="0" i="1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immutable</a:t>
            </a: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. 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Expressions never have “side effects” (like updating global variables or printing to the screen)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Calling the same function with the same arguments results in the same output every time.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latin typeface="Optima" panose="02000503060000020004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0" i="1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Parallelism</a:t>
            </a: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: Evaluating expressions in parallel is easy when they are guaranteed not to affect one another.</a:t>
            </a:r>
          </a:p>
          <a:p>
            <a:endParaRPr lang="en-US" dirty="0"/>
          </a:p>
          <a:p>
            <a:r>
              <a:rPr lang="en-US" dirty="0"/>
              <a:t>Lazy</a:t>
            </a:r>
          </a:p>
          <a:p>
            <a:pPr algn="just"/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expressions are </a:t>
            </a:r>
            <a:r>
              <a:rPr lang="en-GB" b="0" i="1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not evaluated until their results are actually needed</a:t>
            </a: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.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It is easy to define a new </a:t>
            </a:r>
            <a:r>
              <a:rPr lang="en-GB" b="0" i="1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control structure</a:t>
            </a: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 just by defining a function.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It is possible to define and work with </a:t>
            </a:r>
            <a:r>
              <a:rPr lang="en-GB" b="0" i="1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infinite data structures</a:t>
            </a: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However, is that reasoning about time and space usage becomes much more complicated!</a:t>
            </a:r>
          </a:p>
          <a:p>
            <a:endParaRPr lang="en-US" dirty="0"/>
          </a:p>
          <a:p>
            <a:r>
              <a:rPr lang="en-US" dirty="0"/>
              <a:t>Statically typed</a:t>
            </a:r>
          </a:p>
          <a:p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Every Haskell expression has a type, and types are all checked at </a:t>
            </a:r>
            <a:r>
              <a:rPr lang="en-GB" b="0" i="1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compile-time</a:t>
            </a:r>
            <a:r>
              <a:rPr lang="en-GB" b="0" i="0" dirty="0">
                <a:solidFill>
                  <a:srgbClr val="000000"/>
                </a:solidFill>
                <a:effectLst/>
                <a:latin typeface="Optima" panose="02000503060000020004" pitchFamily="2" charset="0"/>
              </a:rPr>
              <a:t>. Programs with type errors will not even compile, much less run.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28DD8-01CE-B53B-48FA-251A0610A0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285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D7AE0-F0BE-79C2-9E7E-972B886EE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68FBF9-F48F-F3A7-7061-86C8024BD5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7EAF57-171B-B444-2E14-CBDC2DD8C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Calculating sum of list after multiplying each value by 4.</a:t>
            </a:r>
          </a:p>
          <a:p>
            <a:r>
              <a:rPr lang="en-US" dirty="0"/>
              <a:t>You will learn that we can solve problems with less worry about the control structures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F2FC6-5C66-D81A-908F-166B2C6AFE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7786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E4E82-925B-F499-3207-41E312EE5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D44F53-430C-7FAD-09D8-D27A34A0C2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C07909-F194-F1EB-78D9-A883659CED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BC9B2-19C9-5BF2-9D50-802F657FDA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824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E63BA-4124-FC89-2627-AF2283C2A5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A8C676-FFD2-4508-686E-9D176D5060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8CA388-6E15-DC8D-38DB-51E99FFD80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FFFBBC-C5E8-AD5B-C13F-C5FF7C2538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793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BF630-8EA5-8CCB-F5BD-A4AD8E2D2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A52F98-7993-1FCC-9539-4E2EC8802F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4DEB08-3B7C-FF98-3A92-FB129E1E4A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CED73A-7399-127F-150B-F858890C7E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820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D7710-3639-7FFC-0240-DC8F09921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4D945E-434F-55AA-C3A5-B0D8052116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D5E98D-17D5-0070-62C2-7E97D29AFF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FC6AB8-D1E2-9B7E-6E76-560504DF79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3283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7DDF8-4F5B-615D-A4FD-D18FA14AE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F0F01A-EDEE-9E8D-9D38-E92E76382B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C453B0-C67B-8116-5E46-9477963425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31A157-6DB7-0B85-53AE-E35CB1B95B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1554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9F7D6-B447-712A-66BB-391D8E8C6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E93A40-73B4-D7A5-F92C-4DC1046CFC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F59291-0472-7363-8EE2-6EC9CB8BCE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AE9C4-FCDE-7FC8-6FAF-381696080B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78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D47C2-B699-C6FC-DF21-852534258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04EAB8-0A75-1DB6-1446-041CF56A05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CDDAA7-4B8C-1811-F1E8-9B75995A2E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20FCF-5DF1-6A70-8CE9-6FEF2AC562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44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08A973-0B05-D6E2-CBFE-8C702A292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9187BF-73D0-F788-32F7-B1A6120CC0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CEEBC2-AC65-508B-2D05-740FC3F15C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6374C-14E7-8F51-95C9-7E10E89169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698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BF527-73DF-77E7-8491-EC4E0BF25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97B76A-6955-E0B0-C67E-BBC4FDEA37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000B06-CFBD-46DB-AD2C-1B2CE94F75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206344-D976-FB4E-22D2-DECE804A9A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23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E5E68-9709-17EE-BC71-090691B4C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2BFCED-D49F-84AD-426D-528F10D8A8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6BDF4A-5FF5-AEF8-ECD4-DF434F510A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Imperative describes actions to be performed</a:t>
            </a:r>
          </a:p>
          <a:p>
            <a:endParaRPr lang="en-US" dirty="0"/>
          </a:p>
          <a:p>
            <a:r>
              <a:rPr lang="en-US" dirty="0"/>
              <a:t>Assembler: low level; instruction set specific, processor ‘actions’</a:t>
            </a:r>
          </a:p>
          <a:p>
            <a:r>
              <a:rPr lang="en-US" dirty="0"/>
              <a:t>Procedural: step by step instructions</a:t>
            </a:r>
          </a:p>
          <a:p>
            <a:r>
              <a:rPr lang="en-US" dirty="0"/>
              <a:t>Objects: objects and classes with methods attached to objects, encapsulation, high </a:t>
            </a:r>
            <a:r>
              <a:rPr lang="en-US" dirty="0" err="1"/>
              <a:t>resuabiolity</a:t>
            </a:r>
            <a:endParaRPr lang="en-US" dirty="0"/>
          </a:p>
          <a:p>
            <a:endParaRPr lang="en-US" dirty="0"/>
          </a:p>
          <a:p>
            <a:r>
              <a:rPr lang="en-US" dirty="0"/>
              <a:t>Declarative stating results rather than how to obtain; common in expert systems and AI</a:t>
            </a:r>
          </a:p>
          <a:p>
            <a:r>
              <a:rPr lang="en-US" dirty="0"/>
              <a:t>Logic: set of rules and facts</a:t>
            </a:r>
          </a:p>
          <a:p>
            <a:r>
              <a:rPr lang="en-US" dirty="0"/>
              <a:t>Functional: functions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EA033E-E70F-5DD5-7C0A-EEDF80BA4A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733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9F461-7088-A0CE-FE6D-70CC7F401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042016-814A-7BD2-AEDB-82D3E711EE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A6F063-21D3-6791-4930-A86CA48129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F7BC12-5AFA-4162-EF14-23E5C6884C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438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SumFromOneToTenRecursive.hs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main :: IO () main = print $ sumFrom1to10 -- compute and display the result -- | Sum of all integers from 1 to n, written by hand. sumFrom1to10 :: Int sumFrom1to10 = go 1 0 -- start at 1, carry an accumulator (initially 0) go :: Int -&gt; Int -&gt; Int -- go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currentNumber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acc go n acc | n &gt; 10 = acc -- once we pass 10, return the accumulated total | otherwise = go (n+1) (acc + n)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189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169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93EE4-41B0-B176-D434-DF43410A4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B2972B-7A78-1871-3908-A338F65740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FB41B7-BB62-2C62-BAE6-1347AD2837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Relations map from domain to codomain, but one input can map to several outputs</a:t>
            </a:r>
          </a:p>
          <a:p>
            <a:r>
              <a:rPr lang="en-US" dirty="0"/>
              <a:t>Functions also map domain to co-domain but one input maps precisely to one output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C27E6-32F1-6798-B2C1-55E48E8011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B9F09-74A6-D04B-8146-D9B1DE984EA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63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1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University of Derby Logo">
            <a:extLst>
              <a:ext uri="{FF2B5EF4-FFF2-40B4-BE49-F238E27FC236}">
                <a16:creationId xmlns:a16="http://schemas.microsoft.com/office/drawing/2014/main" id="{56D74247-88E8-486E-9FA8-3C25A135B1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041" y="373818"/>
            <a:ext cx="976408" cy="989171"/>
          </a:xfrm>
          <a:prstGeom prst="rect">
            <a:avLst/>
          </a:prstGeom>
        </p:spPr>
      </p:pic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4733D3B3-40AE-BF86-CE7B-439049903ED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735" y="5924332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53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Slide Option 2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University of Derby Logo">
            <a:extLst>
              <a:ext uri="{FF2B5EF4-FFF2-40B4-BE49-F238E27FC236}">
                <a16:creationId xmlns:a16="http://schemas.microsoft.com/office/drawing/2014/main" id="{EB9286DE-D286-45D1-B9D6-B0AF16D897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1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Title Slide Option 3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University of Derby Logo">
            <a:extLst>
              <a:ext uri="{FF2B5EF4-FFF2-40B4-BE49-F238E27FC236}">
                <a16:creationId xmlns:a16="http://schemas.microsoft.com/office/drawing/2014/main" id="{EB9286DE-D286-45D1-B9D6-B0AF16D897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36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Title Slide Option 4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University of Derby Logo">
            <a:extLst>
              <a:ext uri="{FF2B5EF4-FFF2-40B4-BE49-F238E27FC236}">
                <a16:creationId xmlns:a16="http://schemas.microsoft.com/office/drawing/2014/main" id="{EB9286DE-D286-45D1-B9D6-B0AF16D897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421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Inner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2ADAF4DC-3D58-BE65-22A7-3427D5211A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413" y="6182886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368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143001"/>
            <a:ext cx="11379200" cy="5410201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1E886E7E-5553-4E8B-AB28-169753D5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13D028F-9B3A-46C5-87AD-424C1ADFC5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" y="6629401"/>
            <a:ext cx="1449225" cy="228599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900">
                <a:solidFill>
                  <a:schemeClr val="tx1">
                    <a:tint val="9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extLst/>
          </a:lstStyle>
          <a:p>
            <a:fld id="{2A44BD55-23D7-46E1-93BE-EF873B7A3125}" type="datetime1">
              <a:rPr lang="zh-CN" altLang="en-US" smtClean="0"/>
              <a:t>2025/9/24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0F91FAFF-1E91-4F56-8C64-FAF062DD0D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50826" y="6629401"/>
            <a:ext cx="9313596" cy="228598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900">
                <a:solidFill>
                  <a:schemeClr val="tx1">
                    <a:tint val="9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extLst/>
          </a:lstStyle>
          <a:p>
            <a:pPr algn="ctr"/>
            <a:r>
              <a:rPr lang="zh-CN" altLang="en-US" dirty="0"/>
              <a:t>趙友兵 </a:t>
            </a:r>
            <a:r>
              <a:rPr lang="en-US" altLang="zh-CN" dirty="0"/>
              <a:t>Core Java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5C35377-5920-4386-8AF7-36BBD3CF49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9195" y="6629400"/>
            <a:ext cx="846405" cy="22860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900">
                <a:solidFill>
                  <a:schemeClr val="tx1">
                    <a:tint val="9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extLst/>
          </a:lstStyle>
          <a:p>
            <a:fld id="{19B12225-5612-419B-A8D5-4B8EEE4C21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4048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Title Slide Option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0457326B-AEDA-C427-159C-58A4826275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965" y="5924331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679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Option 2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iversity of Derby Logo">
            <a:extLst>
              <a:ext uri="{FF2B5EF4-FFF2-40B4-BE49-F238E27FC236}">
                <a16:creationId xmlns:a16="http://schemas.microsoft.com/office/drawing/2014/main" id="{5CD4B156-5E4A-ED68-2B68-0F51AA2842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BA232F-E2A5-4C45-76E7-2E89173DE5B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735" y="5927383"/>
            <a:ext cx="418005" cy="56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61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3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versity of Derby Logo">
            <a:extLst>
              <a:ext uri="{FF2B5EF4-FFF2-40B4-BE49-F238E27FC236}">
                <a16:creationId xmlns:a16="http://schemas.microsoft.com/office/drawing/2014/main" id="{444FD617-6C2D-4513-9458-B423D236DB9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  <p:pic>
        <p:nvPicPr>
          <p:cNvPr id="3" name="Picture 2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A63E25F7-3764-70C6-B801-0C3349C879B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735" y="5924332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67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4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iversity of Derby Logo">
            <a:extLst>
              <a:ext uri="{FF2B5EF4-FFF2-40B4-BE49-F238E27FC236}">
                <a16:creationId xmlns:a16="http://schemas.microsoft.com/office/drawing/2014/main" id="{298B09FA-9037-457E-ABF5-4606C5BB6C3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041" y="373818"/>
            <a:ext cx="976408" cy="989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38C34E-C9C6-4766-4940-7D750675CB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735" y="5927383"/>
            <a:ext cx="418005" cy="56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9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2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BA232F-E2A5-4C45-76E7-2E89173DE5B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735" y="5927383"/>
            <a:ext cx="418005" cy="567510"/>
          </a:xfrm>
          <a:prstGeom prst="rect">
            <a:avLst/>
          </a:prstGeom>
        </p:spPr>
      </p:pic>
      <p:pic>
        <p:nvPicPr>
          <p:cNvPr id="8" name="Picture 7" descr="University of Derby Logo">
            <a:extLst>
              <a:ext uri="{FF2B5EF4-FFF2-40B4-BE49-F238E27FC236}">
                <a16:creationId xmlns:a16="http://schemas.microsoft.com/office/drawing/2014/main" id="{BE29B393-711A-C9F2-0837-B448E88B3D3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041" y="373818"/>
            <a:ext cx="976408" cy="98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380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Inner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2ADAF4DC-3D58-BE65-22A7-3427D5211A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413" y="6182886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60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/Blue Accessibility Option">
    <p:bg>
      <p:bgPr>
        <a:solidFill>
          <a:srgbClr val="ED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B1E41A37-450A-2EDE-73FF-B31D1C5E0A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413" y="6182886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50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yslexia Accessibility Option">
    <p:bg>
      <p:bgPr>
        <a:solidFill>
          <a:srgbClr val="FEFB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yellow rectangular sign with white text&#10;&#10;Description automatically generated">
            <a:extLst>
              <a:ext uri="{FF2B5EF4-FFF2-40B4-BE49-F238E27FC236}">
                <a16:creationId xmlns:a16="http://schemas.microsoft.com/office/drawing/2014/main" id="{884D7F82-3B95-DE3F-8695-78964CA688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413" y="6182886"/>
            <a:ext cx="418005" cy="5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526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Slide Option 1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University of Derby Logo">
            <a:extLst>
              <a:ext uri="{FF2B5EF4-FFF2-40B4-BE49-F238E27FC236}">
                <a16:creationId xmlns:a16="http://schemas.microsoft.com/office/drawing/2014/main" id="{EB9286DE-D286-45D1-B9D6-B0AF16D897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76" y="373818"/>
            <a:ext cx="970338" cy="9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14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2761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90" r:id="rId2"/>
    <p:sldLayoutId id="2147483685" r:id="rId3"/>
    <p:sldLayoutId id="2147483686" r:id="rId4"/>
    <p:sldLayoutId id="2147483684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846C0F0-6525-4640-8756-D75A5DA09724}"/>
              </a:ext>
            </a:extLst>
          </p:cNvPr>
          <p:cNvCxnSpPr>
            <a:cxnSpLocks/>
          </p:cNvCxnSpPr>
          <p:nvPr userDrawn="1"/>
        </p:nvCxnSpPr>
        <p:spPr>
          <a:xfrm flipH="1">
            <a:off x="224413" y="6064371"/>
            <a:ext cx="11716378" cy="0"/>
          </a:xfrm>
          <a:prstGeom prst="line">
            <a:avLst/>
          </a:prstGeom>
          <a:ln w="25400">
            <a:solidFill>
              <a:srgbClr val="9DA0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47B83616-CECF-476F-A98B-502B4428A49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7249" y="226334"/>
            <a:ext cx="970338" cy="9830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BB7826-BDB1-4376-8783-E00BD22989CB}"/>
              </a:ext>
            </a:extLst>
          </p:cNvPr>
          <p:cNvSpPr txBox="1"/>
          <p:nvPr userDrawn="1"/>
        </p:nvSpPr>
        <p:spPr>
          <a:xfrm>
            <a:off x="10713314" y="6266587"/>
            <a:ext cx="1198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derby</a:t>
            </a:r>
            <a:r>
              <a:rPr lang="en-GB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.ac.uk</a:t>
            </a:r>
          </a:p>
        </p:txBody>
      </p:sp>
    </p:spTree>
    <p:extLst>
      <p:ext uri="{BB962C8B-B14F-4D97-AF65-F5344CB8AC3E}">
        <p14:creationId xmlns:p14="http://schemas.microsoft.com/office/powerpoint/2010/main" val="1476196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6" r:id="rId2"/>
    <p:sldLayoutId id="214748367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760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79" r:id="rId2"/>
    <p:sldLayoutId id="2147483680" r:id="rId3"/>
    <p:sldLayoutId id="2147483681" r:id="rId4"/>
    <p:sldLayoutId id="2147483691" r:id="rId5"/>
    <p:sldLayoutId id="214748369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D7BD53-FEB5-4B7E-A03C-B2E105D4E37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8041" y="373818"/>
            <a:ext cx="976407" cy="9891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3918B86-6EAC-48BC-934C-E30B4D7295A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39690" y="734801"/>
            <a:ext cx="1063361" cy="26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857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540E-CBCF-46A7-8746-963FF11322C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7198" y="1745152"/>
            <a:ext cx="6799263" cy="13239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CM524</a:t>
            </a:r>
            <a:b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Functional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9E6D359-338A-F391-293A-EC630323A706}"/>
              </a:ext>
            </a:extLst>
          </p:cNvPr>
          <p:cNvSpPr txBox="1">
            <a:spLocks/>
          </p:cNvSpPr>
          <p:nvPr/>
        </p:nvSpPr>
        <p:spPr>
          <a:xfrm>
            <a:off x="267198" y="3544111"/>
            <a:ext cx="4656494" cy="193899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Dr Youbing Zhao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Prof Stephan Reiff-</a:t>
            </a:r>
            <a:r>
              <a:rPr lang="en-GB" sz="2400" b="1" dirty="0" err="1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Marganiec</a:t>
            </a: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University of Derby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GB" sz="2400" b="1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2025-2026</a:t>
            </a:r>
          </a:p>
        </p:txBody>
      </p:sp>
    </p:spTree>
    <p:extLst>
      <p:ext uri="{BB962C8B-B14F-4D97-AF65-F5344CB8AC3E}">
        <p14:creationId xmlns:p14="http://schemas.microsoft.com/office/powerpoint/2010/main" val="3736335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9778656-323D-2EE7-1CAC-BFC5E609C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A382526-72BE-4915-0900-B7225DB2678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Logic Programming: simple example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21BF6A-EAA6-B4B6-4FFF-35244BD2ABC0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Logic Programming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Maths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Relations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Prolog example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swish.swi-prolog.org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1FDB9E-5E90-70A6-C47F-74AB76AD5C9F}"/>
              </a:ext>
            </a:extLst>
          </p:cNvPr>
          <p:cNvSpPr txBox="1"/>
          <p:nvPr/>
        </p:nvSpPr>
        <p:spPr>
          <a:xfrm>
            <a:off x="7751618" y="1306221"/>
            <a:ext cx="3429850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Code</a:t>
            </a:r>
          </a:p>
          <a:p>
            <a:r>
              <a:rPr lang="en-GB" dirty="0"/>
              <a:t>likes(</a:t>
            </a:r>
            <a:r>
              <a:rPr lang="en-GB" dirty="0" err="1"/>
              <a:t>fred,beer</a:t>
            </a:r>
            <a:r>
              <a:rPr lang="en-GB" dirty="0"/>
              <a:t>).</a:t>
            </a:r>
          </a:p>
          <a:p>
            <a:r>
              <a:rPr lang="en-GB" dirty="0"/>
              <a:t>likes(</a:t>
            </a:r>
            <a:r>
              <a:rPr lang="en-GB" dirty="0" err="1"/>
              <a:t>fred,cheap_cigars</a:t>
            </a:r>
            <a:r>
              <a:rPr lang="en-GB" dirty="0"/>
              <a:t>).</a:t>
            </a:r>
          </a:p>
          <a:p>
            <a:r>
              <a:rPr lang="en-GB" dirty="0"/>
              <a:t>likes(</a:t>
            </a:r>
            <a:r>
              <a:rPr lang="en-GB" dirty="0" err="1"/>
              <a:t>fred,monday_night_football</a:t>
            </a:r>
            <a:r>
              <a:rPr lang="en-GB" dirty="0"/>
              <a:t>).</a:t>
            </a:r>
          </a:p>
          <a:p>
            <a:endParaRPr lang="en-GB" dirty="0"/>
          </a:p>
          <a:p>
            <a:r>
              <a:rPr lang="en-GB" dirty="0"/>
              <a:t>likes(</a:t>
            </a:r>
            <a:r>
              <a:rPr lang="en-GB" dirty="0" err="1"/>
              <a:t>sue,jogging</a:t>
            </a:r>
            <a:r>
              <a:rPr lang="en-GB" dirty="0"/>
              <a:t>).     </a:t>
            </a:r>
          </a:p>
          <a:p>
            <a:r>
              <a:rPr lang="en-GB" dirty="0"/>
              <a:t>likes(</a:t>
            </a:r>
            <a:r>
              <a:rPr lang="en-GB" dirty="0" err="1"/>
              <a:t>sue,yogurt</a:t>
            </a:r>
            <a:r>
              <a:rPr lang="en-GB" dirty="0"/>
              <a:t>).     </a:t>
            </a:r>
          </a:p>
          <a:p>
            <a:r>
              <a:rPr lang="en-GB" dirty="0"/>
              <a:t>likes(</a:t>
            </a:r>
            <a:r>
              <a:rPr lang="en-GB" dirty="0" err="1"/>
              <a:t>sue,bicycling</a:t>
            </a:r>
            <a:r>
              <a:rPr lang="en-GB" dirty="0"/>
              <a:t>).     </a:t>
            </a:r>
          </a:p>
          <a:p>
            <a:r>
              <a:rPr lang="en-GB" dirty="0"/>
              <a:t>likes(</a:t>
            </a:r>
            <a:r>
              <a:rPr lang="en-GB" dirty="0" err="1"/>
              <a:t>sue,amy_goodman</a:t>
            </a:r>
            <a:r>
              <a:rPr lang="en-GB" dirty="0"/>
              <a:t>).</a:t>
            </a:r>
          </a:p>
          <a:p>
            <a:endParaRPr lang="en-GB" dirty="0"/>
          </a:p>
          <a:p>
            <a:r>
              <a:rPr lang="en-GB" dirty="0"/>
              <a:t>likes(</a:t>
            </a:r>
            <a:r>
              <a:rPr lang="en-GB" dirty="0" err="1"/>
              <a:t>mary,jogging</a:t>
            </a:r>
            <a:r>
              <a:rPr lang="en-GB" dirty="0"/>
              <a:t>).     </a:t>
            </a:r>
          </a:p>
          <a:p>
            <a:r>
              <a:rPr lang="en-GB" dirty="0"/>
              <a:t>likes(</a:t>
            </a:r>
            <a:r>
              <a:rPr lang="en-GB" dirty="0" err="1"/>
              <a:t>mary,yogurt</a:t>
            </a:r>
            <a:r>
              <a:rPr lang="en-GB" dirty="0"/>
              <a:t>).     </a:t>
            </a:r>
          </a:p>
          <a:p>
            <a:r>
              <a:rPr lang="en-GB" dirty="0"/>
              <a:t>likes(</a:t>
            </a:r>
            <a:r>
              <a:rPr lang="en-GB" dirty="0" err="1"/>
              <a:t>mary,bicycling</a:t>
            </a:r>
            <a:r>
              <a:rPr lang="en-GB" dirty="0"/>
              <a:t>).     </a:t>
            </a:r>
          </a:p>
          <a:p>
            <a:r>
              <a:rPr lang="en-GB" dirty="0"/>
              <a:t>likes(</a:t>
            </a:r>
            <a:r>
              <a:rPr lang="en-GB" dirty="0" err="1"/>
              <a:t>mary,rush_limbaugh</a:t>
            </a:r>
            <a:r>
              <a:rPr lang="en-GB" dirty="0"/>
              <a:t>).</a:t>
            </a:r>
          </a:p>
          <a:p>
            <a:endParaRPr lang="en-GB" dirty="0"/>
          </a:p>
          <a:p>
            <a:r>
              <a:rPr lang="en-GB" dirty="0" err="1"/>
              <a:t>health_freak</a:t>
            </a:r>
            <a:r>
              <a:rPr lang="en-GB" dirty="0"/>
              <a:t>(X) :-</a:t>
            </a:r>
          </a:p>
          <a:p>
            <a:r>
              <a:rPr lang="en-GB" dirty="0"/>
              <a:t>   likes(</a:t>
            </a:r>
            <a:r>
              <a:rPr lang="en-GB" dirty="0" err="1"/>
              <a:t>X,yogurt</a:t>
            </a:r>
            <a:r>
              <a:rPr lang="en-GB" dirty="0"/>
              <a:t>),</a:t>
            </a:r>
          </a:p>
          <a:p>
            <a:r>
              <a:rPr lang="en-GB" dirty="0"/>
              <a:t>   likes(</a:t>
            </a:r>
            <a:r>
              <a:rPr lang="en-GB" dirty="0" err="1"/>
              <a:t>X,jogging</a:t>
            </a:r>
            <a:r>
              <a:rPr lang="en-GB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163360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>
            <a:extLst>
              <a:ext uri="{FF2B5EF4-FFF2-40B4-BE49-F238E27FC236}">
                <a16:creationId xmlns:a16="http://schemas.microsoft.com/office/drawing/2014/main" id="{978863F5-C2B4-A649-7232-D39F8C67BDF1}"/>
              </a:ext>
            </a:extLst>
          </p:cNvPr>
          <p:cNvSpPr txBox="1">
            <a:spLocks/>
          </p:cNvSpPr>
          <p:nvPr/>
        </p:nvSpPr>
        <p:spPr>
          <a:xfrm>
            <a:off x="406400" y="1143001"/>
            <a:ext cx="11379200" cy="5410201"/>
          </a:xfr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Treat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program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interaction of functions</a:t>
            </a:r>
          </a:p>
          <a:p>
            <a:pPr lvl="1"/>
            <a:r>
              <a:rPr lang="en-US" altLang="zh-CN" dirty="0"/>
              <a:t>Based on λ-calculus</a:t>
            </a:r>
          </a:p>
          <a:p>
            <a:r>
              <a:rPr lang="en-US" altLang="zh-CN" dirty="0"/>
              <a:t>Features</a:t>
            </a:r>
          </a:p>
          <a:p>
            <a:pPr lvl="1"/>
            <a:r>
              <a:rPr lang="en-US" altLang="zh-CN" dirty="0"/>
              <a:t>Functions are first-class citizens</a:t>
            </a:r>
          </a:p>
          <a:p>
            <a:pPr lvl="1"/>
            <a:r>
              <a:rPr lang="en-US" altLang="zh-CN" dirty="0"/>
              <a:t>Functions have no side-effects</a:t>
            </a:r>
          </a:p>
          <a:p>
            <a:pPr lvl="1"/>
            <a:r>
              <a:rPr lang="en-US" altLang="zh-CN" dirty="0"/>
              <a:t>Immutability - no variables, no loops</a:t>
            </a:r>
          </a:p>
          <a:p>
            <a:r>
              <a:rPr lang="en-US" altLang="zh-CN" dirty="0"/>
              <a:t>Pros</a:t>
            </a:r>
          </a:p>
          <a:p>
            <a:pPr lvl="1"/>
            <a:r>
              <a:rPr lang="en-US" altLang="zh-CN" dirty="0"/>
              <a:t>Ease to test and debug</a:t>
            </a:r>
          </a:p>
          <a:p>
            <a:pPr lvl="1"/>
            <a:r>
              <a:rPr lang="en-US" altLang="zh-CN" dirty="0"/>
              <a:t>Suitable for parallel computing</a:t>
            </a:r>
          </a:p>
          <a:p>
            <a:r>
              <a:rPr lang="en-US" altLang="zh-CN" dirty="0"/>
              <a:t>Cons</a:t>
            </a:r>
          </a:p>
          <a:p>
            <a:pPr lvl="1"/>
            <a:r>
              <a:rPr lang="en-US" altLang="zh-CN" dirty="0"/>
              <a:t>Low efficiency</a:t>
            </a:r>
          </a:p>
          <a:p>
            <a:pPr lvl="1"/>
            <a:r>
              <a:rPr lang="en-US" altLang="zh-CN" dirty="0"/>
              <a:t>Difficult to understand</a:t>
            </a:r>
          </a:p>
          <a:p>
            <a:r>
              <a:rPr lang="en-US" altLang="zh-CN" dirty="0"/>
              <a:t>A good complement to imperative and object-oriented paradigms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8AF68D1-297A-A28A-3B96-AE4D5458681F}"/>
              </a:ext>
            </a:extLst>
          </p:cNvPr>
          <p:cNvSpPr txBox="1">
            <a:spLocks/>
          </p:cNvSpPr>
          <p:nvPr/>
        </p:nvSpPr>
        <p:spPr>
          <a:xfrm>
            <a:off x="143900" y="134647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defRPr/>
            </a:pPr>
            <a:r>
              <a:rPr lang="en-US" sz="3200" dirty="0"/>
              <a:t>Functional Programming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873995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AB2D958-59C0-5575-F31B-CC27A1EA85F9}"/>
              </a:ext>
            </a:extLst>
          </p:cNvPr>
          <p:cNvSpPr txBox="1">
            <a:spLocks/>
          </p:cNvSpPr>
          <p:nvPr/>
        </p:nvSpPr>
        <p:spPr>
          <a:xfrm>
            <a:off x="1828800" y="1143000"/>
            <a:ext cx="8534400" cy="1371600"/>
          </a:xfr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Sum from 1 to 10</a:t>
            </a:r>
          </a:p>
          <a:p>
            <a:r>
              <a:rPr lang="en-US" altLang="zh-CN"/>
              <a:t>No loops in pure functional programming</a:t>
            </a:r>
          </a:p>
          <a:p>
            <a:r>
              <a:rPr lang="en-US" altLang="zh-CN"/>
              <a:t>Using recursion to achieve looping</a:t>
            </a:r>
            <a:endParaRPr lang="zh-CN" altLang="en-US" dirty="0"/>
          </a:p>
        </p:txBody>
      </p:sp>
      <p:sp>
        <p:nvSpPr>
          <p:cNvPr id="3" name="文本框 6">
            <a:extLst>
              <a:ext uri="{FF2B5EF4-FFF2-40B4-BE49-F238E27FC236}">
                <a16:creationId xmlns:a16="http://schemas.microsoft.com/office/drawing/2014/main" id="{ECE46897-072D-A2CA-3FD5-B546A5201584}"/>
              </a:ext>
            </a:extLst>
          </p:cNvPr>
          <p:cNvSpPr txBox="1"/>
          <p:nvPr/>
        </p:nvSpPr>
        <p:spPr>
          <a:xfrm>
            <a:off x="6096000" y="2819400"/>
            <a:ext cx="3936521" cy="1981200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  <p:txBody>
          <a:bodyPr vert="horz" wrap="square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algn="l">
              <a:lnSpc>
                <a:spcPts val="1650"/>
              </a:lnSpc>
              <a:buNone/>
            </a:pP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1 </a:t>
            </a:r>
            <a:r>
              <a:rPr lang="en-US" altLang="zh-CN" b="0" i="0" u="none" strike="noStrike" dirty="0" err="1">
                <a:solidFill>
                  <a:srgbClr val="262930"/>
                </a:solidFill>
                <a:effectLst/>
                <a:latin typeface="gitbook-code-font"/>
              </a:rPr>
              <a:t>my</a:t>
            </a:r>
            <a:r>
              <a:rPr lang="en-US" altLang="zh-CN" dirty="0" err="1">
                <a:solidFill>
                  <a:srgbClr val="262930"/>
                </a:solidFill>
                <a:latin typeface="gitbook-code-font"/>
              </a:rPr>
              <a:t>_s</a:t>
            </a:r>
            <a:r>
              <a:rPr lang="en-US" altLang="zh-CN" b="0" i="0" u="none" strike="noStrike" dirty="0" err="1">
                <a:solidFill>
                  <a:srgbClr val="262930"/>
                </a:solidFill>
                <a:effectLst/>
                <a:latin typeface="gitbook-code-font"/>
              </a:rPr>
              <a:t>um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::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Int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-&gt;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Int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-&gt;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Int</a:t>
            </a:r>
            <a:endParaRPr lang="en-US" altLang="zh-CN" dirty="0">
              <a:solidFill>
                <a:srgbClr val="262930"/>
              </a:solidFill>
              <a:latin typeface="gitbook-code-font"/>
            </a:endParaRPr>
          </a:p>
          <a:p>
            <a:pPr algn="l">
              <a:lnSpc>
                <a:spcPts val="1650"/>
              </a:lnSpc>
              <a:buNone/>
            </a:pPr>
            <a:r>
              <a:rPr lang="en-US" altLang="zh-CN" b="0" i="0" u="none" strike="noStrike" dirty="0">
                <a:solidFill>
                  <a:srgbClr val="656973"/>
                </a:solidFill>
                <a:effectLst/>
                <a:latin typeface="gitbook-code-font"/>
              </a:rPr>
              <a:t>2 </a:t>
            </a:r>
            <a:r>
              <a:rPr lang="en-US" altLang="zh-CN" b="0" i="0" u="none" strike="noStrike" dirty="0" err="1">
                <a:solidFill>
                  <a:srgbClr val="262930"/>
                </a:solidFill>
                <a:effectLst/>
                <a:latin typeface="gitbook-code-font"/>
              </a:rPr>
              <a:t>my_sum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 err="1">
                <a:solidFill>
                  <a:srgbClr val="262930"/>
                </a:solidFill>
                <a:effectLst/>
                <a:latin typeface="gitbook-code-font"/>
              </a:rPr>
              <a:t>i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tot</a:t>
            </a:r>
          </a:p>
          <a:p>
            <a:pPr marL="342900" indent="-342900" algn="l">
              <a:lnSpc>
                <a:spcPts val="1650"/>
              </a:lnSpc>
              <a:buAutoNum type="arabicPlain" startAt="3"/>
            </a:pP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|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 err="1">
                <a:solidFill>
                  <a:srgbClr val="262930"/>
                </a:solidFill>
                <a:effectLst/>
                <a:latin typeface="gitbook-code-font"/>
              </a:rPr>
              <a:t>i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&gt;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10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=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tot</a:t>
            </a:r>
          </a:p>
          <a:p>
            <a:pPr algn="l">
              <a:lnSpc>
                <a:spcPts val="1650"/>
              </a:lnSpc>
            </a:pPr>
            <a:r>
              <a:rPr lang="en-US" altLang="zh-CN" b="0" i="0" u="none" strike="noStrike" dirty="0">
                <a:solidFill>
                  <a:srgbClr val="656973"/>
                </a:solidFill>
                <a:effectLst/>
                <a:latin typeface="gitbook-code-font"/>
              </a:rPr>
              <a:t>4   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|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CF222E"/>
                </a:solidFill>
                <a:effectLst/>
                <a:latin typeface="gitbook-code-font"/>
              </a:rPr>
              <a:t>otherwise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=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 err="1">
                <a:solidFill>
                  <a:srgbClr val="262930"/>
                </a:solidFill>
                <a:effectLst/>
                <a:latin typeface="gitbook-code-font"/>
              </a:rPr>
              <a:t>my_sum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(</a:t>
            </a:r>
            <a:r>
              <a:rPr lang="en-US" altLang="zh-CN" b="0" i="0" u="none" strike="noStrike" dirty="0" err="1">
                <a:solidFill>
                  <a:srgbClr val="262930"/>
                </a:solidFill>
                <a:effectLst/>
                <a:latin typeface="gitbook-code-font"/>
              </a:rPr>
              <a:t>i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+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1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) (tot </a:t>
            </a:r>
            <a:r>
              <a:rPr lang="en-US" altLang="zh-CN" b="0" i="0" u="none" strike="noStrike" dirty="0">
                <a:solidFill>
                  <a:srgbClr val="0550AE"/>
                </a:solidFill>
                <a:effectLst/>
                <a:latin typeface="gitbook-code-font"/>
              </a:rPr>
              <a:t>+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 </a:t>
            </a:r>
            <a:r>
              <a:rPr lang="en-US" altLang="zh-CN" b="0" i="0" u="none" strike="noStrike" dirty="0" err="1">
                <a:solidFill>
                  <a:srgbClr val="262930"/>
                </a:solidFill>
                <a:effectLst/>
                <a:latin typeface="gitbook-code-font"/>
              </a:rPr>
              <a:t>i</a:t>
            </a:r>
            <a:r>
              <a:rPr lang="en-US" altLang="zh-CN" b="0" i="0" u="none" strike="noStrike" dirty="0">
                <a:solidFill>
                  <a:srgbClr val="262930"/>
                </a:solidFill>
                <a:effectLst/>
                <a:latin typeface="gitbook-code-font"/>
              </a:rPr>
              <a:t>)</a:t>
            </a:r>
          </a:p>
        </p:txBody>
      </p:sp>
      <p:sp>
        <p:nvSpPr>
          <p:cNvPr id="4" name="文本框 8">
            <a:extLst>
              <a:ext uri="{FF2B5EF4-FFF2-40B4-BE49-F238E27FC236}">
                <a16:creationId xmlns:a16="http://schemas.microsoft.com/office/drawing/2014/main" id="{8C6D51AA-B9B9-313A-04E0-3B27C5A0C781}"/>
              </a:ext>
            </a:extLst>
          </p:cNvPr>
          <p:cNvSpPr txBox="1"/>
          <p:nvPr/>
        </p:nvSpPr>
        <p:spPr>
          <a:xfrm>
            <a:off x="1828800" y="2819401"/>
            <a:ext cx="4038600" cy="1999129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  <p:txBody>
          <a:bodyPr vert="horz" wrap="square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lang="en-US" altLang="zh-CN" dirty="0">
                <a:solidFill>
                  <a:srgbClr val="3F6B5B"/>
                </a:solidFill>
                <a:latin typeface="Consolas" panose="020B0609020204030204" pitchFamily="49" charset="0"/>
              </a:rPr>
              <a:t> 1 </a:t>
            </a:r>
            <a:r>
              <a:rPr lang="en-US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tot = </a:t>
            </a:r>
            <a:r>
              <a:rPr lang="en-US" altLang="zh-CN" dirty="0">
                <a:solidFill>
                  <a:srgbClr val="00C226"/>
                </a:solidFill>
                <a:latin typeface="Consolas" panose="020B0609020204030204" pitchFamily="49" charset="0"/>
              </a:rPr>
              <a:t>0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n-NO" altLang="zh-CN" dirty="0">
                <a:solidFill>
                  <a:srgbClr val="3F6B5B"/>
                </a:solidFill>
                <a:latin typeface="Consolas" panose="020B0609020204030204" pitchFamily="49" charset="0"/>
              </a:rPr>
              <a:t> 2 </a:t>
            </a:r>
            <a:r>
              <a:rPr lang="nn-NO" altLang="zh-CN" dirty="0">
                <a:solidFill>
                  <a:srgbClr val="F06F00"/>
                </a:solidFill>
                <a:latin typeface="Consolas" panose="020B0609020204030204" pitchFamily="49" charset="0"/>
              </a:rPr>
              <a:t>for </a:t>
            </a:r>
            <a:r>
              <a:rPr lang="nn-NO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n-NO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nn-NO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i = </a:t>
            </a:r>
            <a:r>
              <a:rPr lang="nn-NO" altLang="zh-CN" dirty="0">
                <a:solidFill>
                  <a:srgbClr val="00C226"/>
                </a:solidFill>
                <a:latin typeface="Consolas" panose="020B0609020204030204" pitchFamily="49" charset="0"/>
              </a:rPr>
              <a:t>1</a:t>
            </a:r>
            <a:r>
              <a:rPr lang="nn-NO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; i &lt;</a:t>
            </a:r>
            <a:r>
              <a:rPr lang="nn-NO" altLang="zh-CN" dirty="0">
                <a:solidFill>
                  <a:srgbClr val="00C226"/>
                </a:solidFill>
                <a:latin typeface="Consolas" panose="020B0609020204030204" pitchFamily="49" charset="0"/>
              </a:rPr>
              <a:t>10</a:t>
            </a:r>
            <a:r>
              <a:rPr lang="nn-NO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; i++)</a:t>
            </a:r>
          </a:p>
          <a:p>
            <a:r>
              <a:rPr lang="en-US" altLang="zh-CN" dirty="0">
                <a:solidFill>
                  <a:srgbClr val="3F6B5B"/>
                </a:solidFill>
                <a:latin typeface="Consolas" panose="020B0609020204030204" pitchFamily="49" charset="0"/>
              </a:rPr>
              <a:t> 3 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  tot = tot + 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</p:txBody>
      </p:sp>
      <p:sp>
        <p:nvSpPr>
          <p:cNvPr id="5" name="文本框 9">
            <a:extLst>
              <a:ext uri="{FF2B5EF4-FFF2-40B4-BE49-F238E27FC236}">
                <a16:creationId xmlns:a16="http://schemas.microsoft.com/office/drawing/2014/main" id="{0B7E83CE-08D8-C34F-EC64-76C2176882F2}"/>
              </a:ext>
            </a:extLst>
          </p:cNvPr>
          <p:cNvSpPr txBox="1"/>
          <p:nvPr/>
        </p:nvSpPr>
        <p:spPr>
          <a:xfrm>
            <a:off x="2514600" y="4970929"/>
            <a:ext cx="2362200" cy="381000"/>
          </a:xfrm>
          <a:prstGeom prst="rect">
            <a:avLst/>
          </a:prstGeom>
        </p:spPr>
        <p:txBody>
          <a:bodyPr vert="horz" wrap="square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algn="ctr"/>
            <a:r>
              <a:rPr lang="en-US" altLang="zh-CN" sz="1600" dirty="0"/>
              <a:t>C, C++, Java,</a:t>
            </a:r>
            <a:r>
              <a:rPr lang="zh-CN" altLang="en-US" sz="1600" dirty="0"/>
              <a:t> </a:t>
            </a:r>
            <a:r>
              <a:rPr lang="en-US" altLang="zh-CN" sz="1600" dirty="0"/>
              <a:t>C#</a:t>
            </a:r>
            <a:endParaRPr lang="zh-CN" altLang="en-US" sz="1600" dirty="0"/>
          </a:p>
        </p:txBody>
      </p:sp>
      <p:sp>
        <p:nvSpPr>
          <p:cNvPr id="6" name="文本框 10">
            <a:extLst>
              <a:ext uri="{FF2B5EF4-FFF2-40B4-BE49-F238E27FC236}">
                <a16:creationId xmlns:a16="http://schemas.microsoft.com/office/drawing/2014/main" id="{0714F3D7-11C6-C4B7-4962-BE75DC18DE04}"/>
              </a:ext>
            </a:extLst>
          </p:cNvPr>
          <p:cNvSpPr txBox="1"/>
          <p:nvPr/>
        </p:nvSpPr>
        <p:spPr>
          <a:xfrm>
            <a:off x="6629400" y="4970929"/>
            <a:ext cx="2819400" cy="381000"/>
          </a:xfrm>
          <a:prstGeom prst="rect">
            <a:avLst/>
          </a:prstGeom>
        </p:spPr>
        <p:txBody>
          <a:bodyPr vert="horz" wrap="square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pPr algn="ctr"/>
            <a:r>
              <a:rPr lang="en-US" altLang="zh-CN" sz="1600" dirty="0"/>
              <a:t>Haskell</a:t>
            </a:r>
            <a:endParaRPr lang="zh-CN" altLang="en-US" sz="16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A9E896-84DC-872C-1D9F-7311F4F8C524}"/>
              </a:ext>
            </a:extLst>
          </p:cNvPr>
          <p:cNvSpPr txBox="1">
            <a:spLocks/>
          </p:cNvSpPr>
          <p:nvPr/>
        </p:nvSpPr>
        <p:spPr>
          <a:xfrm>
            <a:off x="143900" y="134647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defRPr/>
            </a:pPr>
            <a:r>
              <a:rPr lang="en-US" sz="3200" dirty="0"/>
              <a:t>Example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634340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21070B2-A55B-D180-E23D-5719E764CA6E}"/>
              </a:ext>
            </a:extLst>
          </p:cNvPr>
          <p:cNvSpPr txBox="1">
            <a:spLocks/>
          </p:cNvSpPr>
          <p:nvPr/>
        </p:nvSpPr>
        <p:spPr>
          <a:xfrm>
            <a:off x="406400" y="1143001"/>
            <a:ext cx="5243902" cy="5410201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Pure</a:t>
            </a:r>
            <a:r>
              <a:rPr lang="zh-CN" altLang="en-US"/>
              <a:t> </a:t>
            </a:r>
            <a:r>
              <a:rPr lang="en-US" altLang="zh-CN"/>
              <a:t>FP:</a:t>
            </a:r>
            <a:r>
              <a:rPr lang="zh-CN" altLang="en-US"/>
              <a:t> </a:t>
            </a:r>
            <a:r>
              <a:rPr lang="en-US" altLang="zh-CN"/>
              <a:t>Haskell</a:t>
            </a:r>
          </a:p>
          <a:p>
            <a:r>
              <a:rPr lang="en-US" altLang="zh-CN"/>
              <a:t>Strong FP</a:t>
            </a:r>
          </a:p>
          <a:p>
            <a:pPr lvl="1"/>
            <a:r>
              <a:rPr lang="en-US" altLang="zh-CN"/>
              <a:t>Lisp</a:t>
            </a:r>
          </a:p>
          <a:p>
            <a:pPr lvl="1"/>
            <a:r>
              <a:rPr lang="en-US" altLang="zh-CN"/>
              <a:t>Scheme</a:t>
            </a:r>
          </a:p>
          <a:p>
            <a:pPr lvl="2"/>
            <a:r>
              <a:rPr lang="en-US" altLang="zh-CN"/>
              <a:t>A</a:t>
            </a:r>
            <a:r>
              <a:rPr lang="zh-CN" altLang="en-US"/>
              <a:t> </a:t>
            </a:r>
            <a:r>
              <a:rPr lang="en-US" altLang="zh-CN"/>
              <a:t>Lisp</a:t>
            </a:r>
            <a:r>
              <a:rPr lang="zh-CN" altLang="en-US"/>
              <a:t> </a:t>
            </a:r>
            <a:r>
              <a:rPr lang="en-US" altLang="zh-CN"/>
              <a:t>Dialect</a:t>
            </a:r>
          </a:p>
          <a:p>
            <a:pPr lvl="1"/>
            <a:r>
              <a:rPr lang="en-US" altLang="zh-CN"/>
              <a:t>ML</a:t>
            </a:r>
          </a:p>
          <a:p>
            <a:pPr lvl="2"/>
            <a:r>
              <a:rPr lang="en-US" altLang="zh-CN"/>
              <a:t>SML, OCaml</a:t>
            </a:r>
          </a:p>
          <a:p>
            <a:pPr lvl="1"/>
            <a:r>
              <a:rPr lang="en-US" altLang="zh-CN"/>
              <a:t>Clojure</a:t>
            </a:r>
            <a:endParaRPr lang="en-US" altLang="zh-CN" dirty="0"/>
          </a:p>
        </p:txBody>
      </p:sp>
      <p:sp>
        <p:nvSpPr>
          <p:cNvPr id="3" name="内容占位符 1">
            <a:extLst>
              <a:ext uri="{FF2B5EF4-FFF2-40B4-BE49-F238E27FC236}">
                <a16:creationId xmlns:a16="http://schemas.microsoft.com/office/drawing/2014/main" id="{B9D7030A-1BEB-8823-5363-E1D92C0F4664}"/>
              </a:ext>
            </a:extLst>
          </p:cNvPr>
          <p:cNvSpPr txBox="1">
            <a:spLocks/>
          </p:cNvSpPr>
          <p:nvPr/>
        </p:nvSpPr>
        <p:spPr>
          <a:xfrm>
            <a:off x="6207624" y="1143001"/>
            <a:ext cx="5243902" cy="5260677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OO + FP</a:t>
            </a:r>
          </a:p>
          <a:p>
            <a:pPr lvl="1"/>
            <a:r>
              <a:rPr lang="en-US" altLang="zh-CN" dirty="0"/>
              <a:t>Python</a:t>
            </a:r>
          </a:p>
          <a:p>
            <a:pPr lvl="1"/>
            <a:r>
              <a:rPr lang="en-US" altLang="zh-CN" dirty="0"/>
              <a:t>Java</a:t>
            </a:r>
          </a:p>
          <a:p>
            <a:pPr lvl="1"/>
            <a:r>
              <a:rPr lang="en-US" altLang="zh-CN" dirty="0"/>
              <a:t>C++</a:t>
            </a:r>
          </a:p>
          <a:p>
            <a:pPr lvl="1"/>
            <a:r>
              <a:rPr lang="en-US" altLang="zh-CN" dirty="0"/>
              <a:t>Scala</a:t>
            </a:r>
          </a:p>
          <a:p>
            <a:pPr lvl="1"/>
            <a:r>
              <a:rPr lang="en-US" altLang="zh-CN" dirty="0"/>
              <a:t>Kotlin</a:t>
            </a:r>
          </a:p>
          <a:p>
            <a:pPr lvl="1"/>
            <a:r>
              <a:rPr lang="en-US" altLang="zh-CN" dirty="0"/>
              <a:t>…</a:t>
            </a:r>
          </a:p>
          <a:p>
            <a:pPr lvl="1"/>
            <a:endParaRPr lang="zh-CN" alt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BE0501F-0041-1D3C-957E-DAF94F0E5CAE}"/>
              </a:ext>
            </a:extLst>
          </p:cNvPr>
          <p:cNvSpPr txBox="1">
            <a:spLocks/>
          </p:cNvSpPr>
          <p:nvPr/>
        </p:nvSpPr>
        <p:spPr>
          <a:xfrm>
            <a:off x="143900" y="134647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defRPr/>
            </a:pPr>
            <a:r>
              <a:rPr lang="en-US" sz="3200" dirty="0"/>
              <a:t>Functional Programming Languages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331470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00A4BF-13D0-0551-9D38-392C6CAF166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/>
              <a:t>Evolution of Programming Languages till 2020</a:t>
            </a:r>
            <a:endParaRPr lang="zh-CN" altLang="en-US" sz="3200" dirty="0"/>
          </a:p>
        </p:txBody>
      </p:sp>
      <p:pic>
        <p:nvPicPr>
          <p:cNvPr id="3" name="图片 3">
            <a:extLst>
              <a:ext uri="{FF2B5EF4-FFF2-40B4-BE49-F238E27FC236}">
                <a16:creationId xmlns:a16="http://schemas.microsoft.com/office/drawing/2014/main" id="{CE416DD4-A113-785D-3C05-90F2975E4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403" y="650729"/>
            <a:ext cx="11352726" cy="69146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547086E-6BDF-D6EC-598E-7DE632B202E4}"/>
              </a:ext>
            </a:extLst>
          </p:cNvPr>
          <p:cNvSpPr txBox="1">
            <a:spLocks/>
          </p:cNvSpPr>
          <p:nvPr/>
        </p:nvSpPr>
        <p:spPr>
          <a:xfrm>
            <a:off x="143900" y="134647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defRPr/>
            </a:pPr>
            <a:r>
              <a:rPr lang="en-US" sz="3200" dirty="0"/>
              <a:t>Evolution of  Programming Languages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97047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60778-867E-4873-B7B9-C0F3017C67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35C2166-705D-A10D-A31F-B108F9BE6B3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Functions -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 bit of </a:t>
            </a:r>
            <a:r>
              <a:rPr kumimoji="0" lang="en-US" sz="32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Maths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D86012E-9301-9290-F4AB-72B4B4224B7E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diagram of a relation between two different groups&#10;&#10;Description automatically generated with medium confidence">
            <a:extLst>
              <a:ext uri="{FF2B5EF4-FFF2-40B4-BE49-F238E27FC236}">
                <a16:creationId xmlns:a16="http://schemas.microsoft.com/office/drawing/2014/main" id="{EB0BFEB0-7BDB-58D7-66B2-7C0504225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13" y="1004059"/>
            <a:ext cx="4927600" cy="530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40A662-F73E-7100-DE39-68A083C4D295}"/>
              </a:ext>
            </a:extLst>
          </p:cNvPr>
          <p:cNvSpPr txBox="1"/>
          <p:nvPr/>
        </p:nvSpPr>
        <p:spPr>
          <a:xfrm>
            <a:off x="5723609" y="991538"/>
            <a:ext cx="53195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/>
              <a:t>g</a:t>
            </a:r>
            <a:r>
              <a:rPr lang="en-GB" sz="2400" dirty="0"/>
              <a:t> and </a:t>
            </a:r>
            <a:r>
              <a:rPr lang="en-GB" sz="2400" i="1" dirty="0"/>
              <a:t>h</a:t>
            </a:r>
            <a:r>
              <a:rPr lang="en-GB" sz="2400" dirty="0"/>
              <a:t> are both relations</a:t>
            </a:r>
          </a:p>
          <a:p>
            <a:r>
              <a:rPr lang="en-GB" sz="2400" i="1" dirty="0"/>
              <a:t>g</a:t>
            </a:r>
            <a:r>
              <a:rPr lang="en-GB" sz="2400" dirty="0"/>
              <a:t> is a function</a:t>
            </a:r>
          </a:p>
          <a:p>
            <a:endParaRPr lang="en-GB" sz="2400" dirty="0"/>
          </a:p>
          <a:p>
            <a:r>
              <a:rPr lang="en-GB" sz="2400" dirty="0"/>
              <a:t>The Domain is A, B, C, D</a:t>
            </a:r>
          </a:p>
          <a:p>
            <a:r>
              <a:rPr lang="en-GB" sz="2400" dirty="0"/>
              <a:t>The Range is 1, 2, 3</a:t>
            </a:r>
          </a:p>
          <a:p>
            <a:r>
              <a:rPr lang="en-GB" sz="2400" dirty="0"/>
              <a:t>The Co-domain is by definition (maybe </a:t>
            </a:r>
            <a:r>
              <a:rPr lang="en-GB" sz="2400" dirty="0" err="1">
                <a:latin typeface="Symbol" pitchFamily="2" charset="2"/>
              </a:rPr>
              <a:t>ℕ</a:t>
            </a:r>
            <a:r>
              <a:rPr lang="en-GB" sz="2400" dirty="0"/>
              <a:t>)</a:t>
            </a:r>
          </a:p>
        </p:txBody>
      </p:sp>
      <p:pic>
        <p:nvPicPr>
          <p:cNvPr id="8" name="Picture 7" descr="A diagram of a diagram of a domain&#10;&#10;Description automatically generated">
            <a:extLst>
              <a:ext uri="{FF2B5EF4-FFF2-40B4-BE49-F238E27FC236}">
                <a16:creationId xmlns:a16="http://schemas.microsoft.com/office/drawing/2014/main" id="{D3C6BFBF-A510-3E95-9F7B-D10008EA7D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9" b="5886"/>
          <a:stretch/>
        </p:blipFill>
        <p:spPr>
          <a:xfrm>
            <a:off x="7624689" y="3423690"/>
            <a:ext cx="4190498" cy="316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258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9270B6-F482-C67E-04BF-C202383EE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B6C6E3-45C0-F2B8-A10C-B649E8E475B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Functional Programming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0B026E-074C-1002-72B0-AEC80377BC03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Maths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Functions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Functions are ‘first-class citizens’ in Haskell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They can be used like any other value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Focus is on evaluating expressions and not on executing instructions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Haskell is … pure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     … lazy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     … statically typed</a:t>
            </a:r>
          </a:p>
        </p:txBody>
      </p:sp>
    </p:spTree>
    <p:extLst>
      <p:ext uri="{BB962C8B-B14F-4D97-AF65-F5344CB8AC3E}">
        <p14:creationId xmlns:p14="http://schemas.microsoft.com/office/powerpoint/2010/main" val="643184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A9DC79-899E-CCAF-6D61-E7689B9FB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F110E07-198F-E247-05E3-597F1DA8C1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An example 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4BACDA1-CF68-518C-009B-0F37417ECD26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will understand this later, but for now let's just have a look:</a:t>
            </a:r>
          </a:p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Imperative programming: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int acc = 0;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for ( int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i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= 0;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i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&lt;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lst.length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;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i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++ ) {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 acc = acc + 4 *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lst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[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i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];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}</a:t>
            </a:r>
          </a:p>
          <a:p>
            <a:pPr algn="l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Haskell:</a:t>
            </a:r>
          </a:p>
          <a:p>
            <a:pPr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sum (map (4*)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lst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)</a:t>
            </a:r>
          </a:p>
          <a:p>
            <a:pPr algn="l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394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259EDF8-F062-B674-445A-77C84F637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90C4CD6-B5BA-23C3-732E-037A959E9A6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Some functions and working through in steps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5E0B90-C54F-10E4-9497-BC2E6988EEAE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double x = x + x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double (double (x))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 ways to evaluate …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101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D8FFA-EE68-C367-4D1D-4554D6899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E829499-07E5-4630-A7BE-A22BAC8044F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GHCi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52EFDA9-C093-EC7F-DD9B-2A4C78ADA48C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Starting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GHCi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getting a first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programme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run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GHCi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test.hs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:reload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:load name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:type expr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:quit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Convention: Haskell scripts have filenames ending in .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713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D7CCD-A396-05AE-2AFE-A270C5148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ED9D1-3415-6641-0A15-90C3EC9F011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7198" y="1745152"/>
            <a:ext cx="6799263" cy="23083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</a:t>
            </a:r>
            <a:r>
              <a:rPr kumimoji="0" lang="en-GB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CM524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Functional Programming</a:t>
            </a:r>
            <a:b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Lecture 1</a:t>
            </a:r>
            <a:b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Welcome, Programming Paradigms, 1</a:t>
            </a:r>
            <a:r>
              <a:rPr kumimoji="0" lang="en-GB" sz="4000" b="1" i="0" u="none" strike="noStrike" kern="1200" cap="none" spc="0" normalizeH="0" baseline="3000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st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step in FP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5321FFB-D1F6-61DE-21FE-EF8B0E0EDECE}"/>
              </a:ext>
            </a:extLst>
          </p:cNvPr>
          <p:cNvSpPr txBox="1">
            <a:spLocks/>
          </p:cNvSpPr>
          <p:nvPr/>
        </p:nvSpPr>
        <p:spPr>
          <a:xfrm>
            <a:off x="267197" y="5044665"/>
            <a:ext cx="5331345" cy="193899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Dr Youbing Zhao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Prof Stephan Reiff-</a:t>
            </a:r>
            <a:r>
              <a:rPr lang="en-GB" sz="2400" b="1" dirty="0" err="1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Marganiec</a:t>
            </a: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University of Derby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GB" sz="2400" b="1" dirty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sz="24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2025-2026</a:t>
            </a:r>
          </a:p>
        </p:txBody>
      </p:sp>
    </p:spTree>
    <p:extLst>
      <p:ext uri="{BB962C8B-B14F-4D97-AF65-F5344CB8AC3E}">
        <p14:creationId xmlns:p14="http://schemas.microsoft.com/office/powerpoint/2010/main" val="4396259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94BBC-4B59-B197-9985-09DF0C44A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B769CCC-BFBC-D184-0537-EDAF4867752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Conventions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C9A48EA-B484-FA66-D433-A6EEB8391E26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Names of functions and arguments start with lower case letter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can then have digits, upper or lower case letters, underscores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There are keywords which cannot be names of functions or arguments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case, class, data, default, deriving, do, else, foreign, if, import, in, infix,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infixl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,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infixr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, instance, let, module, 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newtype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, of, then, type, where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Layout rule: definition at same level must be at same indentation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Avoid using tabs as editors use different conventions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Enclose multiline interactive code within :{ and :}  in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GHCi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Comments: </a:t>
            </a:r>
          </a:p>
          <a:p>
            <a:pPr lvl="1"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-- this is a single line comment </a:t>
            </a:r>
          </a:p>
          <a:p>
            <a:pPr lvl="1" algn="l"/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{- this is a possible multiline comment -}</a:t>
            </a:r>
          </a:p>
        </p:txBody>
      </p:sp>
    </p:spTree>
    <p:extLst>
      <p:ext uri="{BB962C8B-B14F-4D97-AF65-F5344CB8AC3E}">
        <p14:creationId xmlns:p14="http://schemas.microsoft.com/office/powerpoint/2010/main" val="1390568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14823-5035-5C1F-6FC1-B879F64F1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96EF05-B7A8-2C4F-0D23-A3B8BCAB175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Some functions and working through in steps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D09E779-4F38-14D4-B6C3-6E055F8461A7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sum [1..n]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uses 2 library functions: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[..]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produces the list of numbers between 1 and n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 [1..n] = [1, 2, 3, 4 ,5]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sum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takes a list and adds its members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sum [1, 2, 3, 4, 5] = 1 + 2 + 3 + 4 + 5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Sum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defined with 2 equations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Sum [] = 0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Sum (</a:t>
            </a:r>
            <a:r>
              <a:rPr lang="en-US" b="1" dirty="0" err="1">
                <a:latin typeface="Comic Sans MS" panose="030F0902030302020204" pitchFamily="66" charset="0"/>
                <a:cs typeface="Arial" panose="020B0604020202020204" pitchFamily="34" charset="0"/>
              </a:rPr>
              <a:t>n:ns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) = n + sum ns  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b="1" dirty="0">
              <a:latin typeface="Comic Sans MS" panose="030F0902030302020204" pitchFamily="66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Sum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has a type of </a:t>
            </a: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Num a =&gt; [a] -&gt; a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7127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FDFAFA4-8AF7-71B8-D8B8-047BD2A65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EA3F6E-76E7-FE65-91F4-B68219FD92E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An exercise for you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159A7EB-C9FE-26CA-2729-780F9A673A8E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902030302020204" pitchFamily="66" charset="0"/>
                <a:cs typeface="Arial" panose="020B0604020202020204" pitchFamily="34" charset="0"/>
              </a:rPr>
              <a:t>Define a function that produces the product of a list of numbers, and show that [2, 3, 4] = 24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6293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4757D1-7997-A1C6-2E45-C5DC4964A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FF85-D0B3-F8C6-19DD-AD706E448F9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7198" y="1745152"/>
            <a:ext cx="6799263" cy="218521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week we looked at some basic functions</a:t>
            </a:r>
            <a:b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b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Next week we will look at types and classes before then moving on to defining functions</a:t>
            </a:r>
            <a:br>
              <a:rPr lang="en-GB" sz="2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endParaRPr kumimoji="0" lang="en-GB" sz="4000" i="0" u="none" strike="noStrike" kern="1200" cap="none" spc="0" normalizeH="0" baseline="0" noProof="0" dirty="0">
              <a:solidFill>
                <a:schemeClr val="tx1"/>
              </a:solidFill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750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7D9C8-C3C9-E844-58BE-30241D615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5AA48C-28CB-7B75-5AF0-D777BEF64B5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Today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85FBD3C-D6AE-C9BF-606E-EBDCAAD9155E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Some starting notes to the module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brief review of some programming paradigms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Some basics on Haskell and a look at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GHCi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look at some functions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2994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87896-E542-A1CE-CAF2-E3CFB8A9B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A0905B-F25B-D4C9-D8F0-C207BC8BFD7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Welcome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B121E96-74FA-9045-2414-FADCB0F686F4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Your teaching team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course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Blackboard/ Course resources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Expectations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Assessment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Support</a:t>
            </a:r>
          </a:p>
        </p:txBody>
      </p:sp>
    </p:spTree>
    <p:extLst>
      <p:ext uri="{BB962C8B-B14F-4D97-AF65-F5344CB8AC3E}">
        <p14:creationId xmlns:p14="http://schemas.microsoft.com/office/powerpoint/2010/main" val="646448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F0390-891C-EDD7-484B-F934AE934792}"/>
              </a:ext>
            </a:extLst>
          </p:cNvPr>
          <p:cNvSpPr txBox="1">
            <a:spLocks/>
          </p:cNvSpPr>
          <p:nvPr/>
        </p:nvSpPr>
        <p:spPr>
          <a:xfrm>
            <a:off x="851549" y="2466327"/>
            <a:ext cx="10488901" cy="153633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altLang="zh-CN" sz="3200" dirty="0"/>
              <a:t>A bit Computing Theory </a:t>
            </a:r>
          </a:p>
          <a:p>
            <a:pPr>
              <a:defRPr/>
            </a:pPr>
            <a:r>
              <a:rPr lang="en-US" altLang="zh-CN" sz="3200" dirty="0"/>
              <a:t>and</a:t>
            </a:r>
          </a:p>
          <a:p>
            <a:pPr>
              <a:defRPr/>
            </a:pPr>
            <a:r>
              <a:rPr lang="en-US" altLang="zh-CN" sz="3200" dirty="0"/>
              <a:t>Programming Language Paradigms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786259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423D5-7BC6-5331-FCB3-85B2AA1C6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2D5071-A71D-5BB8-0E4B-D8F8406DB4BE}"/>
              </a:ext>
            </a:extLst>
          </p:cNvPr>
          <p:cNvSpPr txBox="1">
            <a:spLocks/>
          </p:cNvSpPr>
          <p:nvPr/>
        </p:nvSpPr>
        <p:spPr>
          <a:xfrm>
            <a:off x="0" y="1143000"/>
            <a:ext cx="6944264" cy="541020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CN"/>
              <a:t>Proposed by Turing in 1936 to address the computability problem in mathematics</a:t>
            </a:r>
          </a:p>
          <a:p>
            <a:pPr lvl="1"/>
            <a:r>
              <a:rPr lang="en-US" altLang="zh-CN"/>
              <a:t>Abstracting the process of performing calculations with pen and paper</a:t>
            </a:r>
          </a:p>
          <a:p>
            <a:pPr lvl="1"/>
            <a:r>
              <a:rPr lang="en-US" altLang="zh-CN"/>
              <a:t>Can simulate any operation that can be carried out on a modern computer.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1F2129-12C8-188F-20F7-45DC2B2BB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3171" y="1078468"/>
            <a:ext cx="2930797" cy="3505200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D377BDC-49A9-D590-407A-10DAB9B51EE2}"/>
              </a:ext>
            </a:extLst>
          </p:cNvPr>
          <p:cNvSpPr txBox="1">
            <a:spLocks/>
          </p:cNvSpPr>
          <p:nvPr/>
        </p:nvSpPr>
        <p:spPr>
          <a:xfrm>
            <a:off x="143900" y="134647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defRPr/>
            </a:pPr>
            <a:r>
              <a:rPr lang="en-US" sz="3200" dirty="0"/>
              <a:t>Turing Machine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11907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F8CB62B-A218-49CB-ACE0-EE7A83933EF4}"/>
              </a:ext>
            </a:extLst>
          </p:cNvPr>
          <p:cNvSpPr txBox="1">
            <a:spLocks/>
          </p:cNvSpPr>
          <p:nvPr/>
        </p:nvSpPr>
        <p:spPr>
          <a:xfrm>
            <a:off x="-1" y="1143000"/>
            <a:ext cx="7661003" cy="5410200"/>
          </a:xfr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/>
              <a:t>1936: American mathematician Alonzo Church invented the λ‑calculus, a formal system for describing functions.</a:t>
            </a:r>
          </a:p>
          <a:p>
            <a:pPr lvl="1"/>
            <a:r>
              <a:rPr lang="en-US" altLang="zh-CN" sz="1600"/>
              <a:t>Church had been Turing’s supervisor</a:t>
            </a:r>
          </a:p>
          <a:p>
            <a:r>
              <a:rPr lang="en-US" altLang="zh-CN" sz="2400"/>
              <a:t>1965: British computer scientist Peter Landin discovered that programming languages could be transformed into λ‑calculus</a:t>
            </a:r>
          </a:p>
          <a:p>
            <a:pPr lvl="1"/>
            <a:r>
              <a:rPr lang="en-US" altLang="zh-CN" sz="2000"/>
              <a:t>implying that the λ‑calculus itself can serve as a programming language.</a:t>
            </a:r>
          </a:p>
          <a:p>
            <a:r>
              <a:rPr lang="en-US" altLang="zh-CN" sz="2400"/>
              <a:t>Equivalent to Turing machine</a:t>
            </a:r>
          </a:p>
          <a:p>
            <a:r>
              <a:rPr lang="en-US" altLang="zh-CN" sz="2400"/>
              <a:t>Foundation of functional programming</a:t>
            </a:r>
            <a:endParaRPr lang="zh-CN" altLang="en-US" sz="2400"/>
          </a:p>
          <a:p>
            <a:endParaRPr lang="en-US" altLang="zh-CN" sz="2400" dirty="0"/>
          </a:p>
        </p:txBody>
      </p:sp>
      <p:pic>
        <p:nvPicPr>
          <p:cNvPr id="7" name="图片 6" descr="男人戴着眼镜&#10;&#10;描述已自动生成">
            <a:extLst>
              <a:ext uri="{FF2B5EF4-FFF2-40B4-BE49-F238E27FC236}">
                <a16:creationId xmlns:a16="http://schemas.microsoft.com/office/drawing/2014/main" id="{00B9316C-BC60-41B6-AFB5-60FE29D350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498" y="1143000"/>
            <a:ext cx="1960303" cy="196030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4CBB219-D93D-44CC-980A-8D0159501422}"/>
              </a:ext>
            </a:extLst>
          </p:cNvPr>
          <p:cNvSpPr txBox="1"/>
          <p:nvPr/>
        </p:nvSpPr>
        <p:spPr>
          <a:xfrm>
            <a:off x="8502891" y="3103302"/>
            <a:ext cx="2362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Arial" pitchFamily="34" charset="0"/>
                <a:cs typeface="Arial" pitchFamily="34" charset="0"/>
              </a:rPr>
              <a:t>Alonzo Church </a:t>
            </a:r>
            <a:br>
              <a:rPr lang="en-US" altLang="zh-CN" sz="1600" dirty="0">
                <a:latin typeface="Arial" pitchFamily="34" charset="0"/>
                <a:cs typeface="Arial" pitchFamily="34" charset="0"/>
              </a:rPr>
            </a:br>
            <a:r>
              <a:rPr lang="en-US" altLang="zh-CN" sz="1400" dirty="0">
                <a:latin typeface="Arial" pitchFamily="34" charset="0"/>
                <a:cs typeface="Arial" pitchFamily="34" charset="0"/>
              </a:rPr>
              <a:t>(1903.6.14 – 1995.8.11)</a:t>
            </a:r>
            <a:endParaRPr lang="zh-CN" altLang="en-US" sz="1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0010E71-3A00-47FF-811A-FAD9B58B11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292" y="3775823"/>
            <a:ext cx="3555001" cy="167294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1FD8FE1-24A6-4781-82D1-881D34F761C9}"/>
              </a:ext>
            </a:extLst>
          </p:cNvPr>
          <p:cNvSpPr txBox="1"/>
          <p:nvPr/>
        </p:nvSpPr>
        <p:spPr>
          <a:xfrm>
            <a:off x="8140547" y="5465971"/>
            <a:ext cx="323559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Arial" pitchFamily="34" charset="0"/>
                <a:cs typeface="Arial" pitchFamily="34" charset="0"/>
              </a:rPr>
              <a:t>Peter Landin </a:t>
            </a:r>
            <a:br>
              <a:rPr lang="en-US" altLang="zh-CN" sz="1600" dirty="0">
                <a:latin typeface="Arial" pitchFamily="34" charset="0"/>
                <a:cs typeface="Arial" pitchFamily="34" charset="0"/>
              </a:rPr>
            </a:br>
            <a:r>
              <a:rPr lang="en-US" altLang="zh-CN" sz="1400" dirty="0">
                <a:latin typeface="Arial" pitchFamily="34" charset="0"/>
                <a:cs typeface="Arial" pitchFamily="34" charset="0"/>
              </a:rPr>
              <a:t>(1930.6.5 – 2009.6.3)</a:t>
            </a:r>
            <a:endParaRPr lang="zh-CN" altLang="en-US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8AAE9C8-F4EE-5917-4308-FA5BF25F498E}"/>
              </a:ext>
            </a:extLst>
          </p:cNvPr>
          <p:cNvSpPr txBox="1">
            <a:spLocks/>
          </p:cNvSpPr>
          <p:nvPr/>
        </p:nvSpPr>
        <p:spPr>
          <a:xfrm>
            <a:off x="143900" y="134647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defRPr/>
            </a:pPr>
            <a:r>
              <a:rPr lang="el-GR" altLang="zh-CN" sz="3200" dirty="0"/>
              <a:t>λ</a:t>
            </a:r>
            <a:r>
              <a:rPr lang="en-US" altLang="zh-CN" sz="3200" dirty="0"/>
              <a:t>-Calculus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316784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BE4BB50-8390-FEF2-B2A5-453D92172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B83F2B-B74C-B8C5-4B26-2DCB871FA91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76813" y="378734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Programming Paradigms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7415AAC-C27E-AF47-CB2A-C90E443815A8}"/>
              </a:ext>
            </a:extLst>
          </p:cNvPr>
          <p:cNvSpPr txBox="1">
            <a:spLocks/>
          </p:cNvSpPr>
          <p:nvPr/>
        </p:nvSpPr>
        <p:spPr>
          <a:xfrm>
            <a:off x="376813" y="1206274"/>
            <a:ext cx="11716378" cy="465655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Imperative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Assembler programming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Low level, one step up from machine code				ASM, …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Procedural programming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Focus on describing how to solve a problem				Pascal, Cobol, …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Object-oriented programming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Focus on structuring problems with a view to real-world objects		Java, C++, …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Declarative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Logic programming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defines a set of rules and facts, queries used to solve problems		Prolog, …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Functional programming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Reusing a set of functions through function calls				Haskell, F#…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377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5867E-3EF0-2171-92BC-7E6A25F568AC}"/>
              </a:ext>
            </a:extLst>
          </p:cNvPr>
          <p:cNvSpPr txBox="1">
            <a:spLocks/>
          </p:cNvSpPr>
          <p:nvPr/>
        </p:nvSpPr>
        <p:spPr>
          <a:xfrm>
            <a:off x="143900" y="134647"/>
            <a:ext cx="10488901" cy="62532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defRPr/>
            </a:pPr>
            <a:r>
              <a:rPr lang="en-US" sz="3200" dirty="0"/>
              <a:t>Programming Language Paradigms</a:t>
            </a:r>
            <a:endParaRPr lang="en-GB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B59342-284F-EB3D-DB1F-61D590171B93}"/>
              </a:ext>
            </a:extLst>
          </p:cNvPr>
          <p:cNvSpPr txBox="1">
            <a:spLocks/>
          </p:cNvSpPr>
          <p:nvPr/>
        </p:nvSpPr>
        <p:spPr>
          <a:xfrm>
            <a:off x="776377" y="1295400"/>
            <a:ext cx="5700623" cy="5181600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Imperative</a:t>
            </a:r>
          </a:p>
          <a:p>
            <a:r>
              <a:rPr lang="en-US" altLang="zh-CN" dirty="0"/>
              <a:t>Procedural </a:t>
            </a:r>
          </a:p>
          <a:p>
            <a:r>
              <a:rPr lang="en-US" altLang="zh-CN" dirty="0"/>
              <a:t>Object-oriented</a:t>
            </a:r>
          </a:p>
          <a:p>
            <a:r>
              <a:rPr lang="en-US" altLang="zh-CN" dirty="0"/>
              <a:t>Functional</a:t>
            </a:r>
          </a:p>
          <a:p>
            <a:r>
              <a:rPr lang="en-US" altLang="zh-CN" dirty="0"/>
              <a:t>Logic Programming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7AFDB4-5F36-84DF-7C1E-F3036A1E42AF}"/>
              </a:ext>
            </a:extLst>
          </p:cNvPr>
          <p:cNvSpPr txBox="1">
            <a:spLocks/>
          </p:cNvSpPr>
          <p:nvPr/>
        </p:nvSpPr>
        <p:spPr>
          <a:xfrm>
            <a:off x="6705600" y="1295400"/>
            <a:ext cx="4094672" cy="5181600"/>
          </a:xfr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600" dirty="0"/>
              <a:t>OpenGL (library)</a:t>
            </a:r>
          </a:p>
          <a:p>
            <a:pPr lvl="1"/>
            <a:r>
              <a:rPr lang="en-US" altLang="zh-CN" sz="2200" dirty="0"/>
              <a:t>Imperative</a:t>
            </a:r>
          </a:p>
          <a:p>
            <a:pPr lvl="1"/>
            <a:r>
              <a:rPr lang="en-US" altLang="zh-CN" sz="2200" dirty="0"/>
              <a:t>Procedural</a:t>
            </a:r>
          </a:p>
          <a:p>
            <a:r>
              <a:rPr lang="en-US" altLang="zh-CN" sz="2600" dirty="0"/>
              <a:t>C++</a:t>
            </a:r>
            <a:r>
              <a:rPr lang="en-US" altLang="zh-CN" sz="1700" dirty="0"/>
              <a:t>(≥C++11)</a:t>
            </a:r>
            <a:r>
              <a:rPr lang="en-US" altLang="zh-CN" sz="2600" dirty="0"/>
              <a:t>, Python</a:t>
            </a:r>
          </a:p>
          <a:p>
            <a:pPr lvl="1"/>
            <a:r>
              <a:rPr lang="en-US" altLang="zh-CN" sz="2200" dirty="0"/>
              <a:t>Imperative</a:t>
            </a:r>
          </a:p>
          <a:p>
            <a:pPr lvl="1"/>
            <a:r>
              <a:rPr lang="en-US" altLang="zh-CN" sz="2200" dirty="0"/>
              <a:t>Procedural</a:t>
            </a:r>
          </a:p>
          <a:p>
            <a:pPr lvl="1"/>
            <a:r>
              <a:rPr lang="en-US" altLang="zh-CN" sz="2200" dirty="0"/>
              <a:t>Object-Oriented</a:t>
            </a:r>
          </a:p>
          <a:p>
            <a:pPr lvl="1"/>
            <a:r>
              <a:rPr lang="en-US" altLang="zh-CN" sz="2200" dirty="0"/>
              <a:t>Functional</a:t>
            </a:r>
          </a:p>
          <a:p>
            <a:r>
              <a:rPr lang="en-US" altLang="zh-CN" dirty="0"/>
              <a:t>Java</a:t>
            </a:r>
            <a:r>
              <a:rPr lang="en-US" altLang="zh-CN" sz="2200" dirty="0"/>
              <a:t>(≥8)</a:t>
            </a:r>
          </a:p>
          <a:p>
            <a:pPr lvl="1"/>
            <a:r>
              <a:rPr lang="en-US" altLang="zh-CN" sz="2200" dirty="0"/>
              <a:t>Imperative</a:t>
            </a:r>
          </a:p>
          <a:p>
            <a:pPr lvl="1"/>
            <a:r>
              <a:rPr lang="en-US" altLang="zh-CN" sz="2200" dirty="0"/>
              <a:t>Object-Oriented</a:t>
            </a:r>
          </a:p>
          <a:p>
            <a:pPr lvl="1"/>
            <a:r>
              <a:rPr lang="en-US" altLang="zh-CN" sz="2200" dirty="0"/>
              <a:t>Functional</a:t>
            </a:r>
            <a:endParaRPr lang="zh-CN" altLang="en-US" sz="2600" dirty="0"/>
          </a:p>
          <a:p>
            <a:r>
              <a:rPr lang="en-US" altLang="zh-CN" sz="2600" dirty="0"/>
              <a:t>C</a:t>
            </a:r>
          </a:p>
          <a:p>
            <a:pPr lvl="1"/>
            <a:r>
              <a:rPr lang="en-US" altLang="zh-CN" sz="2200" dirty="0"/>
              <a:t>Imperative</a:t>
            </a:r>
          </a:p>
          <a:p>
            <a:pPr lvl="1"/>
            <a:r>
              <a:rPr lang="en-US" altLang="zh-CN" sz="2200" dirty="0"/>
              <a:t>Procedural</a:t>
            </a:r>
            <a:endParaRPr lang="zh-CN" altLang="en-US" sz="22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512286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Op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Inner Slide Op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Title Slide Op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End Title Slide Op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1559</TotalTime>
  <Words>1543</Words>
  <Application>Microsoft Office PowerPoint</Application>
  <PresentationFormat>Widescreen</PresentationFormat>
  <Paragraphs>263</Paragraphs>
  <Slides>23</Slides>
  <Notes>17</Notes>
  <HiddenSlides>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gitbook-code-font</vt:lpstr>
      <vt:lpstr>Optima</vt:lpstr>
      <vt:lpstr>Arial</vt:lpstr>
      <vt:lpstr>Calibri</vt:lpstr>
      <vt:lpstr>Comic Sans MS</vt:lpstr>
      <vt:lpstr>Consolas</vt:lpstr>
      <vt:lpstr>Symbol</vt:lpstr>
      <vt:lpstr>Title Slide Options</vt:lpstr>
      <vt:lpstr>Default Inner Slide Options</vt:lpstr>
      <vt:lpstr>Section Title Slide Options</vt:lpstr>
      <vt:lpstr>End Title Slide Option</vt:lpstr>
      <vt:lpstr>5CM524 Functional Programming</vt:lpstr>
      <vt:lpstr>5CM524 Functional Programming Lecture 1 Welcome, Programming Paradigms, 1st step in FP</vt:lpstr>
      <vt:lpstr>Today</vt:lpstr>
      <vt:lpstr>Welcome</vt:lpstr>
      <vt:lpstr>PowerPoint Presentation</vt:lpstr>
      <vt:lpstr>PowerPoint Presentation</vt:lpstr>
      <vt:lpstr>PowerPoint Presentation</vt:lpstr>
      <vt:lpstr>Programming Paradigms</vt:lpstr>
      <vt:lpstr>PowerPoint Presentation</vt:lpstr>
      <vt:lpstr>Logic Programming: simple example</vt:lpstr>
      <vt:lpstr>PowerPoint Presentation</vt:lpstr>
      <vt:lpstr>PowerPoint Presentation</vt:lpstr>
      <vt:lpstr>PowerPoint Presentation</vt:lpstr>
      <vt:lpstr>PowerPoint Presentation</vt:lpstr>
      <vt:lpstr>Functions - A bit of Maths</vt:lpstr>
      <vt:lpstr>Functional Programming</vt:lpstr>
      <vt:lpstr>An example </vt:lpstr>
      <vt:lpstr>Some functions and working through in steps</vt:lpstr>
      <vt:lpstr>GHCi</vt:lpstr>
      <vt:lpstr>Conventions</vt:lpstr>
      <vt:lpstr>Some functions and working through in steps</vt:lpstr>
      <vt:lpstr>An exercise for you</vt:lpstr>
      <vt:lpstr>This week we looked at some basic functions  Next week we will look at types and classes before then moving on to defining functions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Muessig</dc:creator>
  <cp:lastModifiedBy>Youbing Zhao</cp:lastModifiedBy>
  <cp:revision>114</cp:revision>
  <dcterms:created xsi:type="dcterms:W3CDTF">2021-03-18T09:19:43Z</dcterms:created>
  <dcterms:modified xsi:type="dcterms:W3CDTF">2025-09-24T15:27:28Z</dcterms:modified>
</cp:coreProperties>
</file>

<file path=docProps/thumbnail.jpeg>
</file>